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814" r:id="rId4"/>
  </p:sldMasterIdLst>
  <p:notesMasterIdLst>
    <p:notesMasterId r:id="rId11"/>
  </p:notesMasterIdLst>
  <p:handoutMasterIdLst>
    <p:handoutMasterId r:id="rId12"/>
  </p:handoutMasterIdLst>
  <p:sldIdLst>
    <p:sldId id="286" r:id="rId5"/>
    <p:sldId id="2145706267" r:id="rId6"/>
    <p:sldId id="2145706269" r:id="rId7"/>
    <p:sldId id="2145706266" r:id="rId8"/>
    <p:sldId id="2145706272" r:id="rId9"/>
    <p:sldId id="2145706274" r:id="rId10"/>
  </p:sldIdLst>
  <p:sldSz cx="9144000" cy="5143500" type="screen16x9"/>
  <p:notesSz cx="6858000" cy="9144000"/>
  <p:embeddedFontLst>
    <p:embeddedFont>
      <p:font typeface="Lato" panose="020F0502020204030203" pitchFamily="34" charset="0"/>
      <p:regular r:id="rId13"/>
      <p:bold r:id="rId14"/>
      <p:italic r:id="rId15"/>
      <p:boldItalic r:id="rId16"/>
    </p:embeddedFont>
    <p:embeddedFont>
      <p:font typeface="PoetsenOne" panose="020B0604020202020204" charset="0"/>
      <p:regular r:id="rId17"/>
    </p:embeddedFont>
  </p:embeddedFontLst>
  <p:defaultTextStyle>
    <a:defPPr>
      <a:defRPr lang="en-US"/>
    </a:defPPr>
    <a:lvl1pPr marL="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sitys" id="{E83D8023-9AB5-1446-9A2C-26CB31B24CF0}">
          <p14:sldIdLst>
            <p14:sldId id="286"/>
            <p14:sldId id="2145706267"/>
            <p14:sldId id="2145706269"/>
            <p14:sldId id="2145706266"/>
            <p14:sldId id="2145706272"/>
            <p14:sldId id="2145706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73" userDrawn="1">
          <p15:clr>
            <a:srgbClr val="A4A3A4"/>
          </p15:clr>
        </p15:guide>
        <p15:guide id="2" orient="horz" pos="764" userDrawn="1">
          <p15:clr>
            <a:srgbClr val="A4A3A4"/>
          </p15:clr>
        </p15:guide>
        <p15:guide id="3" orient="horz" pos="3544" userDrawn="1">
          <p15:clr>
            <a:srgbClr val="A4A3A4"/>
          </p15:clr>
        </p15:guide>
        <p15:guide id="4" orient="horz" pos="2159" userDrawn="1">
          <p15:clr>
            <a:srgbClr val="A4A3A4"/>
          </p15:clr>
        </p15:guide>
        <p15:guide id="5" orient="horz" pos="1374" userDrawn="1">
          <p15:clr>
            <a:srgbClr val="A4A3A4"/>
          </p15:clr>
        </p15:guide>
        <p15:guide id="6" orient="horz" pos="3699" userDrawn="1">
          <p15:clr>
            <a:srgbClr val="A4A3A4"/>
          </p15:clr>
        </p15:guide>
        <p15:guide id="7" orient="horz" pos="1151" userDrawn="1">
          <p15:clr>
            <a:srgbClr val="A4A3A4"/>
          </p15:clr>
        </p15:guide>
        <p15:guide id="8" pos="3896" userDrawn="1">
          <p15:clr>
            <a:srgbClr val="A4A3A4"/>
          </p15:clr>
        </p15:guide>
        <p15:guide id="9" pos="521" userDrawn="1">
          <p15:clr>
            <a:srgbClr val="A4A3A4"/>
          </p15:clr>
        </p15:guide>
        <p15:guide id="10" pos="4211" userDrawn="1">
          <p15:clr>
            <a:srgbClr val="A4A3A4"/>
          </p15:clr>
        </p15:guide>
        <p15:guide id="11" pos="7299" userDrawn="1">
          <p15:clr>
            <a:srgbClr val="A4A3A4"/>
          </p15:clr>
        </p15:guide>
        <p15:guide id="12" pos="5316" userDrawn="1">
          <p15:clr>
            <a:srgbClr val="A4A3A4"/>
          </p15:clr>
        </p15:guide>
        <p15:guide id="13" pos="291" userDrawn="1">
          <p15:clr>
            <a:srgbClr val="A4A3A4"/>
          </p15:clr>
        </p15:guide>
        <p15:guide id="14" pos="343" userDrawn="1">
          <p15:clr>
            <a:srgbClr val="A4A3A4"/>
          </p15:clr>
        </p15:guide>
        <p15:guide id="15" pos="6809" userDrawn="1">
          <p15:clr>
            <a:srgbClr val="A4A3A4"/>
          </p15:clr>
        </p15:guide>
        <p15:guide id="16" pos="6888" userDrawn="1">
          <p15:clr>
            <a:srgbClr val="A4A3A4"/>
          </p15:clr>
        </p15:guide>
        <p15:guide id="17" pos="647" userDrawn="1">
          <p15:clr>
            <a:srgbClr val="A4A3A4"/>
          </p15:clr>
        </p15:guide>
        <p15:guide id="18" orient="horz" pos="280">
          <p15:clr>
            <a:srgbClr val="A4A3A4"/>
          </p15:clr>
        </p15:guide>
        <p15:guide id="19" orient="horz" pos="573">
          <p15:clr>
            <a:srgbClr val="A4A3A4"/>
          </p15:clr>
        </p15:guide>
        <p15:guide id="20" orient="horz" pos="2658">
          <p15:clr>
            <a:srgbClr val="A4A3A4"/>
          </p15:clr>
        </p15:guide>
        <p15:guide id="21" orient="horz" pos="1619">
          <p15:clr>
            <a:srgbClr val="A4A3A4"/>
          </p15:clr>
        </p15:guide>
        <p15:guide id="22" orient="horz" pos="1031">
          <p15:clr>
            <a:srgbClr val="A4A3A4"/>
          </p15:clr>
        </p15:guide>
        <p15:guide id="23" orient="horz" pos="2774">
          <p15:clr>
            <a:srgbClr val="A4A3A4"/>
          </p15:clr>
        </p15:guide>
        <p15:guide id="24" orient="horz" pos="863">
          <p15:clr>
            <a:srgbClr val="A4A3A4"/>
          </p15:clr>
        </p15:guide>
        <p15:guide id="25" pos="2922">
          <p15:clr>
            <a:srgbClr val="A4A3A4"/>
          </p15:clr>
        </p15:guide>
        <p15:guide id="26" pos="391">
          <p15:clr>
            <a:srgbClr val="A4A3A4"/>
          </p15:clr>
        </p15:guide>
        <p15:guide id="27" pos="3158">
          <p15:clr>
            <a:srgbClr val="A4A3A4"/>
          </p15:clr>
        </p15:guide>
        <p15:guide id="28" pos="5474">
          <p15:clr>
            <a:srgbClr val="A4A3A4"/>
          </p15:clr>
        </p15:guide>
        <p15:guide id="29" pos="3987">
          <p15:clr>
            <a:srgbClr val="A4A3A4"/>
          </p15:clr>
        </p15:guide>
        <p15:guide id="30" pos="218">
          <p15:clr>
            <a:srgbClr val="A4A3A4"/>
          </p15:clr>
        </p15:guide>
        <p15:guide id="31" pos="257">
          <p15:clr>
            <a:srgbClr val="A4A3A4"/>
          </p15:clr>
        </p15:guide>
        <p15:guide id="32" pos="5107">
          <p15:clr>
            <a:srgbClr val="A4A3A4"/>
          </p15:clr>
        </p15:guide>
        <p15:guide id="33" pos="5166">
          <p15:clr>
            <a:srgbClr val="A4A3A4"/>
          </p15:clr>
        </p15:guide>
        <p15:guide id="34" pos="485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316C85-5B2B-FC45-B8DB-4B3662A6E7CB}" name="Aliisa Hyvönen" initials="AH" userId="S::aliisa@ruokakasvatus.fi::34225eb5-8795-41f0-8373-a37bf2cd05ff" providerId="AD"/>
  <p188:author id="{6D1A60C9-53CA-6A7F-31D7-14544E628AD9}" name="Saila Paavola" initials="SP" userId="S::saila@ruokakasvatus.fi::8c5f5156-967f-4322-9285-edccd5c09826" providerId="AD"/>
  <p188:author id="{44A487F7-94C4-4046-CD8A-F94B8A0DFA0B}" name="Sini Laikola" initials="SL" userId="S::sini@ruokakasvatus.fi::3233903a-a498-47c3-ab16-c3ac114ef05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" initials="A" lastIdx="64" clrIdx="0"/>
  <p:cmAuthor id="2" name="Jillian Baum" initials="" lastIdx="0" clrIdx="1"/>
  <p:cmAuthor id="3" name="Svitlana Ostnek" initials="SO" lastIdx="2" clrIdx="2">
    <p:extLst>
      <p:ext uri="{19B8F6BF-5375-455C-9EA6-DF929625EA0E}">
        <p15:presenceInfo xmlns:p15="http://schemas.microsoft.com/office/powerpoint/2012/main" userId="S-1-5-21-3465154619-3282790773-2173923322-224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1E5"/>
    <a:srgbClr val="043149"/>
    <a:srgbClr val="FCD26E"/>
    <a:srgbClr val="F7F6F1"/>
    <a:srgbClr val="F1E1F3"/>
    <a:srgbClr val="E6EFDA"/>
    <a:srgbClr val="FFDBDC"/>
    <a:srgbClr val="FFEABF"/>
    <a:srgbClr val="E8AF2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0" autoAdjust="0"/>
    <p:restoredTop sz="82203" autoAdjust="0"/>
  </p:normalViewPr>
  <p:slideViewPr>
    <p:cSldViewPr snapToGrid="0">
      <p:cViewPr varScale="1">
        <p:scale>
          <a:sx n="85" d="100"/>
          <a:sy n="85" d="100"/>
        </p:scale>
        <p:origin x="204" y="56"/>
      </p:cViewPr>
      <p:guideLst>
        <p:guide orient="horz" pos="373"/>
        <p:guide orient="horz" pos="764"/>
        <p:guide orient="horz" pos="3544"/>
        <p:guide orient="horz" pos="2159"/>
        <p:guide orient="horz" pos="1374"/>
        <p:guide orient="horz" pos="3699"/>
        <p:guide orient="horz" pos="1151"/>
        <p:guide pos="3896"/>
        <p:guide pos="521"/>
        <p:guide pos="4211"/>
        <p:guide pos="7299"/>
        <p:guide pos="5316"/>
        <p:guide pos="291"/>
        <p:guide pos="343"/>
        <p:guide pos="6809"/>
        <p:guide pos="6888"/>
        <p:guide pos="647"/>
        <p:guide orient="horz" pos="280"/>
        <p:guide orient="horz" pos="573"/>
        <p:guide orient="horz" pos="2658"/>
        <p:guide orient="horz" pos="1619"/>
        <p:guide orient="horz" pos="1031"/>
        <p:guide orient="horz" pos="2774"/>
        <p:guide orient="horz" pos="863"/>
        <p:guide pos="2922"/>
        <p:guide pos="391"/>
        <p:guide pos="3158"/>
        <p:guide pos="5474"/>
        <p:guide pos="3987"/>
        <p:guide pos="218"/>
        <p:guide pos="257"/>
        <p:guide pos="5107"/>
        <p:guide pos="5166"/>
        <p:guide pos="4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E9BF7-95E4-A242-BA1D-05FDCF603BE6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DC95D-4A3A-7D4E-AF7C-745F2732B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6456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DBCB1-0306-AD41-9452-11E7C08D5C04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90029-A909-AD4E-9775-A0D64990A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20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Päiväkotiruoka tukee kasvua, oppimista ja hyvinvointia. Päiväkotiruokailu tukee lasten tervettä kasvua, jaksamista ja oppimista.</a:t>
            </a:r>
          </a:p>
          <a:p>
            <a:r>
              <a:rPr lang="fi-FI" dirty="0"/>
              <a:t>Ruokailuhetket ovat osa varhaiskasvatusta, yhdessäoloa ja ruokailutaitojen harjoittelua. </a:t>
            </a:r>
          </a:p>
          <a:p>
            <a:r>
              <a:rPr lang="fi-FI" dirty="0"/>
              <a:t>Tavoitteena on tarjota jokaiselle lapselle monipuolista ruokaa sekä kannustava ja kiireetön ruokailuympäristö.</a:t>
            </a:r>
            <a:endParaRPr lang="en-US" dirty="0"/>
          </a:p>
          <a:p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90029-A909-AD4E-9775-A0D64990AD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744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i="1" dirty="0"/>
              <a:t>Kertokaa tässä, miten ruokailu toteutetaan päiväkodissanne tällä toimintakaudella.</a:t>
            </a:r>
          </a:p>
          <a:p>
            <a:pPr lvl="1"/>
            <a:r>
              <a:rPr lang="fi-FI" i="1" dirty="0"/>
              <a:t>Kuinka ruokailuhetket rytmittyvät päivän aikana?</a:t>
            </a:r>
          </a:p>
          <a:p>
            <a:pPr lvl="1"/>
            <a:r>
              <a:rPr lang="fi-FI" i="1" dirty="0"/>
              <a:t>Ruokailun käytännöt eri lapsiryhmissä.</a:t>
            </a:r>
          </a:p>
          <a:p>
            <a:r>
              <a:rPr lang="fi-FI" i="1" dirty="0"/>
              <a:t>Halutessanne voitte pyytää puheenvuoron myös ruokapalveluiden tai keittiön edustajalta. </a:t>
            </a:r>
          </a:p>
          <a:p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90029-A909-AD4E-9775-A0D64990AD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326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tukee lapsen terveyttä ja jaksamista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helpottaa sopivan annoskoon valitsemista ja kehon kuuntelua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vähentää napostelua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auttaa keskittymään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tukee hammasterveyttä ja painonhallintaa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90029-A909-AD4E-9775-A0D64990AD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501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Kysy lapselta päivän ruokailuhetkistä: Mitä söitte? Mikä maistui? Millaista ruokailussa oli?</a:t>
            </a:r>
          </a:p>
          <a:p>
            <a:r>
              <a:rPr lang="fi-FI" dirty="0"/>
              <a:t>Puhu ruuasta ja päiväkotiruokailusta myönteisesti.</a:t>
            </a:r>
          </a:p>
          <a:p>
            <a:r>
              <a:rPr lang="fi-FI" dirty="0"/>
              <a:t>Kannusta tutustumaan uusiin makuihin.</a:t>
            </a:r>
          </a:p>
          <a:p>
            <a:r>
              <a:rPr lang="fi-FI" dirty="0"/>
              <a:t>Muista, että yksittäinen ateria ei ratkaise. </a:t>
            </a:r>
          </a:p>
          <a:p>
            <a:r>
              <a:rPr lang="fi-FI" dirty="0"/>
              <a:t>Anna palautetta rakentavasti.</a:t>
            </a:r>
          </a:p>
          <a:p>
            <a:pPr marL="0" indent="0">
              <a:buNone/>
            </a:pPr>
            <a:endParaRPr lang="fi-FI" dirty="0"/>
          </a:p>
          <a:p>
            <a:pPr marL="0" indent="0" algn="ctr">
              <a:buNone/>
            </a:pPr>
            <a:r>
              <a:rPr lang="fi-FI" b="1" dirty="0"/>
              <a:t>Yhdessä tuemme lapsen kasvua, </a:t>
            </a:r>
          </a:p>
          <a:p>
            <a:pPr marL="0" indent="0" algn="ctr">
              <a:buNone/>
            </a:pPr>
            <a:r>
              <a:rPr lang="fi-FI" b="1" dirty="0"/>
              <a:t>oppimista ja hyvinvointia!</a:t>
            </a:r>
            <a:endParaRPr lang="fi-FI" sz="800" b="1" dirty="0"/>
          </a:p>
          <a:p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90029-A909-AD4E-9775-A0D64990AD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19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A8D16-D531-7688-1112-832743E40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552267E0-93E0-704F-7CB1-F56713CDE5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9EA6C159-270B-7D35-1725-EAE4E58BA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900" dirty="0"/>
              <a:t>Osallistu Suomen suurimpaan keskusteluun koulu- ja päiväkotiruuasta</a:t>
            </a:r>
          </a:p>
          <a:p>
            <a:r>
              <a:rPr lang="fi-FI" sz="900" dirty="0"/>
              <a:t>Katso koulu- ja päiväkotiruokamyytit</a:t>
            </a:r>
          </a:p>
          <a:p>
            <a:r>
              <a:rPr lang="fi-FI" sz="900" dirty="0"/>
              <a:t>Ilmoittaudu mukaan </a:t>
            </a:r>
            <a:r>
              <a:rPr lang="fi-FI" sz="900" b="1" dirty="0"/>
              <a:t>Koko Suomen vanhempainiltaan</a:t>
            </a:r>
            <a:r>
              <a:rPr lang="fi-FI" sz="900" dirty="0"/>
              <a:t> tai katso tallenne</a:t>
            </a:r>
          </a:p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11599BF-8791-1FCE-F0D0-40A5099BF1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90029-A909-AD4E-9775-A0D64990AD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41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1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274" y="4139890"/>
            <a:ext cx="1797803" cy="1003609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8"/>
            <a:ext cx="4141864" cy="6669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600F184-CBF7-BE58-BD71-CA849AAE6E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166D0AA-2E2E-5231-C549-D58CCBDF9CB7}"/>
              </a:ext>
            </a:extLst>
          </p:cNvPr>
          <p:cNvGrpSpPr/>
          <p:nvPr userDrawn="1"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4606DD0A-7C24-CA5A-339D-407097A29E3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9DA980AA-AC30-5350-4345-0C491A9FBB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B48ACB40-187D-4D28-58C4-58FDB4FE1E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9FA72D8-252C-FBA2-2FA1-92C867A5B0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02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BDDAA-75B6-954E-926D-3ACBD48D83D7}" type="datetime1">
              <a:rPr lang="fi-FI" smtClean="0"/>
              <a:t>12.8.2026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923D-B7C7-8046-BA5C-51D17582F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34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2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139890"/>
            <a:ext cx="1797803" cy="1003610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7"/>
            <a:ext cx="4141864" cy="6591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0F0A23-316F-DEE6-764B-5C0195CCD9F0}"/>
              </a:ext>
            </a:extLst>
          </p:cNvPr>
          <p:cNvGrpSpPr/>
          <p:nvPr userDrawn="1"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C1DDB2F0-C3DC-8C17-F66A-3C6487AFB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5E9A2B70-2A3A-3C86-2F3C-6AC4B0EB436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593D3BE-D543-184D-698B-B80386B572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92FDDA4-E474-0DCA-6B09-7592BE4216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FDEB2CD6-4210-077E-CC6D-9A9DF254AAD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29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3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139890"/>
            <a:ext cx="1797803" cy="1003610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8"/>
            <a:ext cx="4141864" cy="6669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836D9A7-13DE-F379-E910-C9792F6D4C4B}"/>
              </a:ext>
            </a:extLst>
          </p:cNvPr>
          <p:cNvGrpSpPr/>
          <p:nvPr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ED7925C-C0C3-EB18-20F0-9C645A95003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7A90F105-B9B5-F859-09A6-03D17FAE7F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45BAF24-8947-1723-A7D9-26801903DB2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16D2038-A40A-1540-88B9-70C474C783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AFBBA2F5-9B4F-E2A8-D8F3-8F94DD408C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46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4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283" y="4139890"/>
            <a:ext cx="1797803" cy="1003610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7"/>
            <a:ext cx="4141864" cy="7337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66B6B1D-8389-35FA-2E1A-F8F0D43D9BDB}"/>
              </a:ext>
            </a:extLst>
          </p:cNvPr>
          <p:cNvGrpSpPr/>
          <p:nvPr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59F8A935-B503-D753-30EB-0224471DF56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013CAA17-67E1-48FD-1197-B93398C32D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0FCC30E-8566-BAC2-DEE1-7E284350050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D7B9F4B-B42E-0F02-93BC-788FAF6C8F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B3489B8-133B-F438-5258-1B748E13FCE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02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5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139890"/>
            <a:ext cx="1797803" cy="1003610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8"/>
            <a:ext cx="4141864" cy="6669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90E74C7-90B8-F32F-82DC-3430B8A67CC5}"/>
              </a:ext>
            </a:extLst>
          </p:cNvPr>
          <p:cNvGrpSpPr/>
          <p:nvPr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24AF8BBA-CE3B-9198-BEEA-7FCC2345543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255D88C2-0C23-D665-A150-44A3914CCC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8DE84A2-CEA3-DF6A-0044-BBA19F34D1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6570680-EE16-DFF2-AA7C-BF6BADDCAC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7194F09C-B603-B9D0-8A64-CF0687BB11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6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kal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13B43A8-1B21-2E47-8E6F-5336E384E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BD99C2-1F54-9F4D-BF5C-C615D5F08F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49167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F74A5B60-B602-844B-A45E-BBBE20D64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4808798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51A9518-E2DB-3245-B57E-A2108BC68F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314" y="1200150"/>
            <a:ext cx="4808798" cy="347662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A3A17F-AAED-BB5E-1436-D3283FCC62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80025" y="0"/>
            <a:ext cx="3863975" cy="51435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093675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+ iso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F74A5B60-B602-844B-A45E-BBBE20D64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6D5BFC-5FBF-D149-3920-2054398A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8600" y="1263650"/>
            <a:ext cx="8686800" cy="32099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60628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1C4D309-6C7C-7A42-A145-341021633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34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738BCF5-02C3-B040-B3FF-0E7C8CE3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712D627-E392-544C-A4BA-49A0639AB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9367" y="1200150"/>
            <a:ext cx="8685266" cy="3477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438881" y="4838700"/>
            <a:ext cx="1493520" cy="1923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fld id="{C2C0EDAD-27A0-9447-9004-E733B36B95C3}" type="slidenum">
              <a:rPr lang="en-US" sz="800" b="0" i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87A07D3-02FB-CB43-4F80-87349F1224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367" y="4274537"/>
            <a:ext cx="900623" cy="756523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9192FC4-1664-8FD3-6CCA-5352EC5E9C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367" y="4274537"/>
            <a:ext cx="900623" cy="75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1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5" r:id="rId10"/>
  </p:sldLayoutIdLst>
  <p:hf sldNum="0" hdr="0" dt="0"/>
  <p:txStyles>
    <p:titleStyle>
      <a:lvl1pPr algn="l" defTabSz="342900" rtl="0" eaLnBrk="1" latinLnBrk="0" hangingPunct="1">
        <a:spcBef>
          <a:spcPct val="0"/>
        </a:spcBef>
        <a:buNone/>
        <a:defRPr sz="2800" b="1" kern="1200" cap="none" baseline="0">
          <a:solidFill>
            <a:srgbClr val="043149"/>
          </a:solidFill>
          <a:latin typeface="PoetsenOne" panose="020108030300000D0203" pitchFamily="2" charset="0"/>
          <a:ea typeface="+mj-ea"/>
          <a:cs typeface="Arial" panose="020B0604020202020204" pitchFamily="34" charset="0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57213" indent="-214313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857250" indent="-171450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200150" indent="-171450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–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543050" indent="-171450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»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0D08CE-E3F6-1FC4-720D-4EE1DF0A5C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 err="1"/>
              <a:t>Daghemsmaten</a:t>
            </a:r>
            <a:r>
              <a:rPr lang="fi-FI" dirty="0"/>
              <a:t> </a:t>
            </a:r>
            <a:r>
              <a:rPr lang="fi-FI" dirty="0" err="1"/>
              <a:t>är</a:t>
            </a:r>
            <a:r>
              <a:rPr lang="fi-FI" dirty="0"/>
              <a:t> </a:t>
            </a:r>
            <a:r>
              <a:rPr lang="fi-FI" dirty="0" err="1"/>
              <a:t>till</a:t>
            </a:r>
            <a:r>
              <a:rPr lang="fi-FI" dirty="0"/>
              <a:t> för </a:t>
            </a:r>
            <a:r>
              <a:rPr lang="fi-FI" dirty="0" err="1"/>
              <a:t>ditt</a:t>
            </a:r>
            <a:r>
              <a:rPr lang="fi-FI" dirty="0"/>
              <a:t> </a:t>
            </a:r>
            <a:r>
              <a:rPr lang="fi-FI" dirty="0" err="1"/>
              <a:t>barn</a:t>
            </a:r>
            <a:r>
              <a:rPr lang="fi-FI" dirty="0"/>
              <a:t>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B22553-DB4B-423A-B9AF-8BAB0C7C2E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 err="1"/>
              <a:t>Föräldrakväll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45798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496C69-F3B0-082C-3B68-ED4BE6C01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5050658" cy="819023"/>
          </a:xfrm>
        </p:spPr>
        <p:txBody>
          <a:bodyPr>
            <a:normAutofit fontScale="90000"/>
          </a:bodyPr>
          <a:lstStyle/>
          <a:p>
            <a:r>
              <a:rPr lang="sv-FI" dirty="0"/>
              <a:t>Maten på daghemmet stöder barnets tillväxt, lärande och välbefinnande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D21C219-FC31-78E6-E3B1-CAE1D9CE2A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314" y="1613140"/>
            <a:ext cx="4808798" cy="3063635"/>
          </a:xfrm>
        </p:spPr>
        <p:txBody>
          <a:bodyPr>
            <a:normAutofit/>
          </a:bodyPr>
          <a:lstStyle/>
          <a:p>
            <a:r>
              <a:rPr lang="sv-FI" dirty="0"/>
              <a:t>Daghemsmåltiderna stöder barnens tillväxt, ork och lärande. </a:t>
            </a:r>
          </a:p>
          <a:p>
            <a:r>
              <a:rPr lang="sv-FI" dirty="0"/>
              <a:t>Måltidsstunderna är en del av småbarnspedagogiken, gemenskapen och träningen av måltidsfärdigheter. </a:t>
            </a:r>
          </a:p>
          <a:p>
            <a:r>
              <a:rPr lang="sv-FI" dirty="0"/>
              <a:t>Målet är att erbjuda varje barn mångsidig mat samt en uppmuntrande och lugn måltidsmiljö utan brådska.</a:t>
            </a:r>
            <a:endParaRPr lang="fi-FI" dirty="0"/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25A30436-B941-E3A8-B77C-CF3084E8FCF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393" r="139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955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AD1B2-0703-FF22-9103-5735ACA9E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F082E5-1DB1-ABDE-7999-0AD97DF78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Måltiden</a:t>
            </a:r>
            <a:r>
              <a:rPr lang="fi-FI" dirty="0"/>
              <a:t> </a:t>
            </a:r>
            <a:r>
              <a:rPr lang="fi-FI" dirty="0" err="1"/>
              <a:t>på</a:t>
            </a:r>
            <a:r>
              <a:rPr lang="fi-FI" dirty="0"/>
              <a:t> </a:t>
            </a:r>
            <a:r>
              <a:rPr lang="fi-FI" dirty="0" err="1"/>
              <a:t>vårt</a:t>
            </a:r>
            <a:r>
              <a:rPr lang="fi-FI" dirty="0"/>
              <a:t> </a:t>
            </a:r>
            <a:r>
              <a:rPr lang="fi-FI" dirty="0" err="1"/>
              <a:t>daghem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B2D3B9-53DF-9E89-AE2A-CEE11317C7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FI" i="1" dirty="0"/>
              <a:t>Berätta här hur måltiderna genomförs på ert daghem under denna verksamhetsperiod.</a:t>
            </a:r>
          </a:p>
          <a:p>
            <a:pPr marL="0" indent="0">
              <a:buNone/>
            </a:pPr>
            <a:endParaRPr lang="sv-FI" i="1" dirty="0"/>
          </a:p>
          <a:p>
            <a:r>
              <a:rPr lang="sv-FI" i="1" dirty="0"/>
              <a:t>Hur fördelas måltidsstunderna under dagen? </a:t>
            </a:r>
          </a:p>
          <a:p>
            <a:r>
              <a:rPr lang="sv-FI" i="1" dirty="0"/>
              <a:t>Måltidspraxis i de olika barngrupperna. </a:t>
            </a:r>
          </a:p>
          <a:p>
            <a:pPr marL="0" indent="0">
              <a:buNone/>
            </a:pPr>
            <a:endParaRPr lang="sv-FI" i="1" dirty="0"/>
          </a:p>
          <a:p>
            <a:pPr marL="0" indent="0">
              <a:buNone/>
            </a:pPr>
            <a:r>
              <a:rPr lang="sv-FI" i="1" dirty="0"/>
              <a:t>Om ni vill kan ni också ge ordet till en representant för kostservice eller köket.</a:t>
            </a:r>
            <a:r>
              <a:rPr lang="fi-FI" i="1" dirty="0"/>
              <a:t> </a:t>
            </a:r>
          </a:p>
        </p:txBody>
      </p:sp>
      <p:pic>
        <p:nvPicPr>
          <p:cNvPr id="8" name="Kuvan paikkamerkki 7">
            <a:extLst>
              <a:ext uri="{FF2B5EF4-FFF2-40B4-BE49-F238E27FC236}">
                <a16:creationId xmlns:a16="http://schemas.microsoft.com/office/drawing/2014/main" id="{C0602A65-13CD-E77C-4366-0849F7440B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393" r="139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49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29FBDA-3392-DB00-1EBF-E79986B57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</p:spPr>
        <p:txBody>
          <a:bodyPr anchor="ctr">
            <a:normAutofit/>
          </a:bodyPr>
          <a:lstStyle/>
          <a:p>
            <a:r>
              <a:rPr lang="fi-FI" dirty="0" err="1">
                <a:solidFill>
                  <a:srgbClr val="043149"/>
                </a:solidFill>
              </a:rPr>
              <a:t>Regelbundet</a:t>
            </a:r>
            <a:r>
              <a:rPr lang="fi-FI" dirty="0">
                <a:solidFill>
                  <a:srgbClr val="043149"/>
                </a:solidFill>
              </a:rPr>
              <a:t> </a:t>
            </a:r>
            <a:r>
              <a:rPr lang="fi-FI" dirty="0" err="1">
                <a:solidFill>
                  <a:srgbClr val="043149"/>
                </a:solidFill>
              </a:rPr>
              <a:t>ätande</a:t>
            </a:r>
            <a:endParaRPr lang="fi-FI" dirty="0">
              <a:solidFill>
                <a:srgbClr val="043149"/>
              </a:solidFill>
            </a:endParaRP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2DF773-1728-8D62-DB3C-F8AA1A222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367" y="1200150"/>
            <a:ext cx="4247383" cy="3477358"/>
          </a:xfrm>
        </p:spPr>
        <p:txBody>
          <a:bodyPr>
            <a:norm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sv-FI" dirty="0"/>
              <a:t>Stöder barnets hälsa och ork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FI" dirty="0"/>
              <a:t> Underlättar valet av en lämplig portionsstorlek och att lyssna på kroppens signaler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FI" dirty="0"/>
              <a:t>Minskar småätande mellan måltiderna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FI" dirty="0"/>
              <a:t>Hjälper barnet att koncentrera sig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FI" dirty="0"/>
              <a:t>Stöder tandhälsan och viktkontrollen</a:t>
            </a:r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5CCA787-F935-D6FB-048D-7840AA8D5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688" y="1200150"/>
            <a:ext cx="4389500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78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CB0FB-955B-6A2C-1E95-7D1096132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CB8CA7-CBBB-A3C4-E358-7006DA05C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/>
              <a:t>Hur</a:t>
            </a:r>
            <a:r>
              <a:rPr lang="fi-FI" dirty="0"/>
              <a:t> </a:t>
            </a:r>
            <a:r>
              <a:rPr lang="fi-FI" dirty="0" err="1"/>
              <a:t>kan</a:t>
            </a:r>
            <a:r>
              <a:rPr lang="fi-FI" dirty="0"/>
              <a:t> du </a:t>
            </a:r>
            <a:r>
              <a:rPr lang="fi-FI" dirty="0" err="1"/>
              <a:t>stöda</a:t>
            </a:r>
            <a:r>
              <a:rPr lang="fi-FI" dirty="0"/>
              <a:t> </a:t>
            </a:r>
            <a:r>
              <a:rPr lang="fi-FI" dirty="0" err="1"/>
              <a:t>ditt</a:t>
            </a:r>
            <a:r>
              <a:rPr lang="fi-FI" dirty="0"/>
              <a:t> </a:t>
            </a:r>
            <a:r>
              <a:rPr lang="fi-FI" dirty="0" err="1"/>
              <a:t>barns</a:t>
            </a:r>
            <a:r>
              <a:rPr lang="fi-FI" dirty="0"/>
              <a:t> </a:t>
            </a:r>
            <a:r>
              <a:rPr lang="fi-FI" dirty="0" err="1"/>
              <a:t>daghemsmåltider</a:t>
            </a:r>
            <a:r>
              <a:rPr lang="fi-FI" dirty="0"/>
              <a:t> </a:t>
            </a:r>
            <a:r>
              <a:rPr lang="fi-FI" dirty="0" err="1"/>
              <a:t>hemma</a:t>
            </a:r>
            <a:r>
              <a:rPr lang="fi-FI" dirty="0"/>
              <a:t>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07F955-9706-1AD5-F482-D854BD882D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314" y="1200150"/>
            <a:ext cx="4644836" cy="3476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FI" dirty="0"/>
              <a:t>Fråga barnet om dagens måltider: Vad åt ni? Vad smakade bra? Hur var måltidsstunden?</a:t>
            </a:r>
          </a:p>
          <a:p>
            <a:r>
              <a:rPr lang="sv-FI" dirty="0"/>
              <a:t>Prata positivt om mat och daghemsmåltider.</a:t>
            </a:r>
          </a:p>
          <a:p>
            <a:r>
              <a:rPr lang="sv-FI" dirty="0"/>
              <a:t>Uppmuntra barnet att prova nya smaker.</a:t>
            </a:r>
          </a:p>
          <a:p>
            <a:r>
              <a:rPr lang="sv-FI" dirty="0"/>
              <a:t>Kom ihåg att en enskild måltid inte avgör helheten.</a:t>
            </a:r>
          </a:p>
          <a:p>
            <a:r>
              <a:rPr lang="sv-FI" dirty="0"/>
              <a:t>Ge respons på ett konstruktivt sätt.</a:t>
            </a:r>
          </a:p>
          <a:p>
            <a:pPr marL="0" indent="0">
              <a:buNone/>
            </a:pPr>
            <a:r>
              <a:rPr lang="sv-FI" b="1" dirty="0"/>
              <a:t>Tillsammans stöder vi barnets tillväxt, lärande och välbefinnande!</a:t>
            </a:r>
            <a:r>
              <a:rPr lang="fi-FI" b="1" dirty="0"/>
              <a:t> </a:t>
            </a:r>
            <a:endParaRPr lang="fi-FI" sz="1600" b="1" dirty="0"/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C5055D75-389A-08C9-0E03-4E13CC60EF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393" r="139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32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92957-3F5E-C719-F29B-35D0EF94A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061291-21AA-DE43-536C-C5E69358D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14" y="466725"/>
            <a:ext cx="4808798" cy="819023"/>
          </a:xfrm>
        </p:spPr>
        <p:txBody>
          <a:bodyPr>
            <a:normAutofit/>
          </a:bodyPr>
          <a:lstStyle/>
          <a:p>
            <a:r>
              <a:rPr lang="fi-FI" dirty="0" err="1"/>
              <a:t>Vill</a:t>
            </a:r>
            <a:r>
              <a:rPr lang="fi-FI" dirty="0"/>
              <a:t> du ha </a:t>
            </a:r>
            <a:r>
              <a:rPr lang="fi-FI" dirty="0" err="1"/>
              <a:t>fler</a:t>
            </a:r>
            <a:r>
              <a:rPr lang="fi-FI" dirty="0"/>
              <a:t> </a:t>
            </a:r>
            <a:r>
              <a:rPr lang="fi-FI" dirty="0" err="1"/>
              <a:t>tips</a:t>
            </a:r>
            <a:r>
              <a:rPr lang="fi-FI" dirty="0"/>
              <a:t>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A8A4CB7-1CDF-E348-C09C-6A99D56BA3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9848" y="1399430"/>
            <a:ext cx="4808798" cy="300700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i-FI" sz="2000" b="1" dirty="0">
                <a:sym typeface="Wingdings" panose="05000000000000000000" pitchFamily="2" charset="2"/>
              </a:rPr>
              <a:t>www.</a:t>
            </a:r>
            <a:r>
              <a:rPr lang="fi-FI" sz="2000" b="1" dirty="0"/>
              <a:t>lastasivarten.fi</a:t>
            </a:r>
            <a:r>
              <a:rPr lang="fi-FI" sz="2000" dirty="0"/>
              <a:t> </a:t>
            </a:r>
          </a:p>
          <a:p>
            <a:pPr marL="0" lvl="0" indent="0">
              <a:buNone/>
            </a:pPr>
            <a:endParaRPr lang="fi-FI" sz="2000" dirty="0"/>
          </a:p>
          <a:p>
            <a:r>
              <a:rPr lang="sv-FI" sz="1600" dirty="0"/>
              <a:t>Delta i Finlands största diskussion om skol- och daghemsmat.</a:t>
            </a:r>
          </a:p>
          <a:p>
            <a:r>
              <a:rPr lang="sv-FI" sz="1600" dirty="0"/>
              <a:t>Ta del av myterna om skol- och daghemsmat.</a:t>
            </a:r>
          </a:p>
          <a:p>
            <a:r>
              <a:rPr lang="sv-FI" sz="1600" dirty="0"/>
              <a:t>Anmäl dig till </a:t>
            </a:r>
            <a:r>
              <a:rPr lang="sv-FI" sz="1600" b="1" dirty="0"/>
              <a:t>Hela Finlands föräldrakväll </a:t>
            </a:r>
            <a:r>
              <a:rPr lang="sv-FI" sz="1600" dirty="0"/>
              <a:t>eller se inspelningen.</a:t>
            </a:r>
            <a:r>
              <a:rPr lang="fi-FI" sz="1600" dirty="0"/>
              <a:t> </a:t>
            </a:r>
          </a:p>
        </p:txBody>
      </p:sp>
      <p:pic>
        <p:nvPicPr>
          <p:cNvPr id="10" name="Kuvan paikkamerkki 9">
            <a:extLst>
              <a:ext uri="{FF2B5EF4-FFF2-40B4-BE49-F238E27FC236}">
                <a16:creationId xmlns:a16="http://schemas.microsoft.com/office/drawing/2014/main" id="{EA1A7FDB-E558-56B3-CE0E-7A08ACFC62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998" b="2998"/>
          <a:stretch>
            <a:fillRect/>
          </a:stretch>
        </p:blipFill>
        <p:spPr>
          <a:xfrm>
            <a:off x="5386379" y="144237"/>
            <a:ext cx="3647262" cy="485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780727"/>
      </p:ext>
    </p:extLst>
  </p:cSld>
  <p:clrMapOvr>
    <a:masterClrMapping/>
  </p:clrMapOvr>
</p:sld>
</file>

<file path=ppt/theme/theme1.xml><?xml version="1.0" encoding="utf-8"?>
<a:theme xmlns:a="http://schemas.openxmlformats.org/drawingml/2006/main" name="OlenLastasiVarten">
  <a:themeElements>
    <a:clrScheme name="Ruukku">
      <a:dk1>
        <a:srgbClr val="000000"/>
      </a:dk1>
      <a:lt1>
        <a:srgbClr val="FFFFFF"/>
      </a:lt1>
      <a:dk2>
        <a:srgbClr val="000000"/>
      </a:dk2>
      <a:lt2>
        <a:srgbClr val="E6DEDA"/>
      </a:lt2>
      <a:accent1>
        <a:srgbClr val="08573B"/>
      </a:accent1>
      <a:accent2>
        <a:srgbClr val="935799"/>
      </a:accent2>
      <a:accent3>
        <a:srgbClr val="E8AF27"/>
      </a:accent3>
      <a:accent4>
        <a:srgbClr val="EB6173"/>
      </a:accent4>
      <a:accent5>
        <a:srgbClr val="86AF49"/>
      </a:accent5>
      <a:accent6>
        <a:srgbClr val="57B0C7"/>
      </a:accent6>
      <a:hlink>
        <a:srgbClr val="2C7588"/>
      </a:hlink>
      <a:folHlink>
        <a:srgbClr val="141313"/>
      </a:folHlink>
    </a:clrScheme>
    <a:fontScheme name="OlenSinuaVarten">
      <a:majorFont>
        <a:latin typeface="PoetsenOne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dirty="0" err="1">
            <a:solidFill>
              <a:srgbClr val="444444"/>
            </a:solidFill>
            <a:latin typeface="Trebuchet MS"/>
            <a:cs typeface="Trebuchet M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lenLastasiVarten_diatpohjat_vanhempainiltoihin_uusi" id="{ECD249F1-9A7D-4ABC-9A7C-32688CDE086A}" vid="{D79DD40E-B955-404B-807F-BCE4DD9549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e1c215c-2ee4-4ef7-9c64-99e89c8bb872" xsi:nil="true"/>
    <lcf76f155ced4ddcb4097134ff3c332f xmlns="33c5255d-fa82-4285-99fb-f2b45f2f4b7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C410AB7D8DD919428A24A7837FFC01EA" ma:contentTypeVersion="11" ma:contentTypeDescription="Luo uusi asiakirja." ma:contentTypeScope="" ma:versionID="9aedb13dd83b738414f297941138fd8f">
  <xsd:schema xmlns:xsd="http://www.w3.org/2001/XMLSchema" xmlns:xs="http://www.w3.org/2001/XMLSchema" xmlns:p="http://schemas.microsoft.com/office/2006/metadata/properties" xmlns:ns2="33c5255d-fa82-4285-99fb-f2b45f2f4b77" xmlns:ns3="4e1c215c-2ee4-4ef7-9c64-99e89c8bb872" targetNamespace="http://schemas.microsoft.com/office/2006/metadata/properties" ma:root="true" ma:fieldsID="8af0d76741a32ea92eb4f7dacb35458d" ns2:_="" ns3:_="">
    <xsd:import namespace="33c5255d-fa82-4285-99fb-f2b45f2f4b77"/>
    <xsd:import namespace="4e1c215c-2ee4-4ef7-9c64-99e89c8bb8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c5255d-fa82-4285-99fb-f2b45f2f4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18770b54-fa58-4058-8052-8ae5aa0f86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1c215c-2ee4-4ef7-9c64-99e89c8bb87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1b0c1a4-6a2e-4ced-aacb-a4d78df51397}" ma:internalName="TaxCatchAll" ma:showField="CatchAllData" ma:web="4e1c215c-2ee4-4ef7-9c64-99e89c8bb8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E3C081-4081-47AD-A9A6-9F18F525DA1D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4e1c215c-2ee4-4ef7-9c64-99e89c8bb872"/>
    <ds:schemaRef ds:uri="http://purl.org/dc/dcmitype/"/>
    <ds:schemaRef ds:uri="http://purl.org/dc/elements/1.1/"/>
    <ds:schemaRef ds:uri="33c5255d-fa82-4285-99fb-f2b45f2f4b77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4883F0F-DE57-4ECA-B9BB-F22E8C5B5D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449A9B-ABB4-4A8B-A18E-CFC5521E33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c5255d-fa82-4285-99fb-f2b45f2f4b77"/>
    <ds:schemaRef ds:uri="4e1c215c-2ee4-4ef7-9c64-99e89c8bb8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OlenLastasiVarten_diatpohjat_vanhempainiltoihin</Template>
  <TotalTime>45</TotalTime>
  <Words>405</Words>
  <Application>Microsoft Office PowerPoint</Application>
  <PresentationFormat>Näytössä katseltava esitys (16:9)</PresentationFormat>
  <Paragraphs>60</Paragraphs>
  <Slides>6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2" baseType="lpstr">
      <vt:lpstr>Wingdings</vt:lpstr>
      <vt:lpstr>Calibri</vt:lpstr>
      <vt:lpstr>Arial</vt:lpstr>
      <vt:lpstr>Lato</vt:lpstr>
      <vt:lpstr>PoetsenOne</vt:lpstr>
      <vt:lpstr>OlenLastasiVarten</vt:lpstr>
      <vt:lpstr>PowerPoint-esitys</vt:lpstr>
      <vt:lpstr>Maten på daghemmet stöder barnets tillväxt, lärande och välbefinnande</vt:lpstr>
      <vt:lpstr>Måltiden på vårt daghem</vt:lpstr>
      <vt:lpstr>Regelbundet ätande</vt:lpstr>
      <vt:lpstr>Hur kan du stöda ditt barns daghemsmåltider hemma?</vt:lpstr>
      <vt:lpstr>Vill du ha fler tips?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Sini Laikola</dc:creator>
  <cp:keywords/>
  <dc:description/>
  <cp:lastModifiedBy>Sini Laikola</cp:lastModifiedBy>
  <cp:revision>3</cp:revision>
  <cp:lastPrinted>2014-07-09T13:30:36Z</cp:lastPrinted>
  <dcterms:created xsi:type="dcterms:W3CDTF">2026-08-04T07:30:42Z</dcterms:created>
  <dcterms:modified xsi:type="dcterms:W3CDTF">2026-08-12T07:30:57Z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0x010100C410AB7D8DD919428A24A7837FFC01EA</vt:lpwstr>
  </property>
  <property fmtid="{D5CDD505-2E9C-101B-9397-08002B2CF9AE}" pid="3" name="MediaServiceImageTags">
    <vt:lpwstr/>
  </property>
</Properties>
</file>